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70" r:id="rId3"/>
    <p:sldId id="271" r:id="rId4"/>
    <p:sldId id="274" r:id="rId5"/>
    <p:sldId id="275" r:id="rId6"/>
    <p:sldId id="272" r:id="rId7"/>
    <p:sldId id="277" r:id="rId8"/>
    <p:sldId id="276" r:id="rId9"/>
    <p:sldId id="27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F5F5F"/>
    <a:srgbClr val="333333"/>
    <a:srgbClr val="969696"/>
    <a:srgbClr val="007000"/>
    <a:srgbClr val="004200"/>
    <a:srgbClr val="B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565</c:v>
                </c:pt>
                <c:pt idx="1">
                  <c:v>616</c:v>
                </c:pt>
                <c:pt idx="2">
                  <c:v>675</c:v>
                </c:pt>
                <c:pt idx="3">
                  <c:v>777</c:v>
                </c:pt>
              </c:numCache>
            </c:numRef>
          </c:val>
        </c:ser>
        <c:overlap val="100"/>
        <c:axId val="144527360"/>
        <c:axId val="144530816"/>
      </c:barChart>
      <c:catAx>
        <c:axId val="144527360"/>
        <c:scaling>
          <c:orientation val="minMax"/>
        </c:scaling>
        <c:axPos val="l"/>
        <c:tickLblPos val="nextTo"/>
        <c:crossAx val="144530816"/>
        <c:crosses val="autoZero"/>
        <c:auto val="1"/>
        <c:lblAlgn val="ctr"/>
        <c:lblOffset val="100"/>
      </c:catAx>
      <c:valAx>
        <c:axId val="144530816"/>
        <c:scaling>
          <c:orientation val="minMax"/>
        </c:scaling>
        <c:axPos val="b"/>
        <c:majorGridlines/>
        <c:numFmt formatCode="General" sourceLinked="1"/>
        <c:tickLblPos val="nextTo"/>
        <c:crossAx val="144527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B2B3-B001-4A7B-B46F-E2E93CCD2A8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247137-96BD-43C2-AAD9-6CF6383956CD}">
      <dgm:prSet phldrT="[Текст]"/>
      <dgm:spPr/>
      <dgm:t>
        <a:bodyPr/>
        <a:lstStyle/>
        <a:p>
          <a:r>
            <a:rPr lang="uk-UA" dirty="0" smtClean="0"/>
            <a:t>Соціальні проблеми</a:t>
          </a:r>
          <a:endParaRPr lang="uk-UA" dirty="0"/>
        </a:p>
      </dgm:t>
    </dgm:pt>
    <dgm:pt modelId="{83AF0DA0-BC89-4799-9FF2-685A29DEF91E}" type="parTrans" cxnId="{E8B0569E-3301-4DDF-AB80-8B0B93534A7E}">
      <dgm:prSet/>
      <dgm:spPr/>
      <dgm:t>
        <a:bodyPr/>
        <a:lstStyle/>
        <a:p>
          <a:endParaRPr lang="uk-UA"/>
        </a:p>
      </dgm:t>
    </dgm:pt>
    <dgm:pt modelId="{CD1E64AB-1892-48CE-8036-2E450846100D}" type="sibTrans" cxnId="{E8B0569E-3301-4DDF-AB80-8B0B93534A7E}">
      <dgm:prSet/>
      <dgm:spPr/>
      <dgm:t>
        <a:bodyPr/>
        <a:lstStyle/>
        <a:p>
          <a:endParaRPr lang="uk-UA"/>
        </a:p>
      </dgm:t>
    </dgm:pt>
    <dgm:pt modelId="{E17EC8C7-10A8-4AE8-A196-9A97E3C2ADE5}">
      <dgm:prSet phldrT="[Текст]"/>
      <dgm:spPr/>
      <dgm:t>
        <a:bodyPr/>
        <a:lstStyle/>
        <a:p>
          <a:r>
            <a:rPr lang="uk-UA" dirty="0" smtClean="0"/>
            <a:t>Освіта </a:t>
          </a:r>
          <a:endParaRPr lang="uk-UA" dirty="0"/>
        </a:p>
      </dgm:t>
    </dgm:pt>
    <dgm:pt modelId="{616A792E-73BE-4A38-80A4-E1A643A39112}" type="parTrans" cxnId="{A1C4A121-D7BE-4C82-B4CB-2234F209F04F}">
      <dgm:prSet/>
      <dgm:spPr/>
      <dgm:t>
        <a:bodyPr/>
        <a:lstStyle/>
        <a:p>
          <a:endParaRPr lang="uk-UA"/>
        </a:p>
      </dgm:t>
    </dgm:pt>
    <dgm:pt modelId="{ED711527-E32D-487B-80A4-B660D8E53503}" type="sibTrans" cxnId="{A1C4A121-D7BE-4C82-B4CB-2234F209F04F}">
      <dgm:prSet/>
      <dgm:spPr/>
      <dgm:t>
        <a:bodyPr/>
        <a:lstStyle/>
        <a:p>
          <a:endParaRPr lang="uk-UA"/>
        </a:p>
      </dgm:t>
    </dgm:pt>
    <dgm:pt modelId="{2AD7D325-0CE2-437B-BCBF-A5034B6728E3}" type="pres">
      <dgm:prSet presAssocID="{04FDB2B3-B001-4A7B-B46F-E2E93CCD2A85}" presName="compositeShape" presStyleCnt="0">
        <dgm:presLayoutVars>
          <dgm:chMax val="2"/>
          <dgm:dir/>
          <dgm:resizeHandles val="exact"/>
        </dgm:presLayoutVars>
      </dgm:prSet>
      <dgm:spPr/>
    </dgm:pt>
    <dgm:pt modelId="{01E3AFCD-0B32-49FA-9E5C-5F77A1C9FBDB}" type="pres">
      <dgm:prSet presAssocID="{04FDB2B3-B001-4A7B-B46F-E2E93CCD2A85}" presName="divider" presStyleLbl="fgShp" presStyleIdx="0" presStyleCnt="1"/>
      <dgm:spPr/>
    </dgm:pt>
    <dgm:pt modelId="{41E20A4C-6FA4-40B5-8496-E93B34141FD8}" type="pres">
      <dgm:prSet presAssocID="{0A247137-96BD-43C2-AAD9-6CF6383956CD}" presName="downArrow" presStyleLbl="node1" presStyleIdx="0" presStyleCnt="2"/>
      <dgm:spPr/>
    </dgm:pt>
    <dgm:pt modelId="{E5396026-07E4-4CEB-ABBA-DCA87AE2BCCB}" type="pres">
      <dgm:prSet presAssocID="{0A247137-96BD-43C2-AAD9-6CF6383956CD}" presName="downArrowText" presStyleLbl="revTx" presStyleIdx="0" presStyleCnt="2">
        <dgm:presLayoutVars>
          <dgm:bulletEnabled val="1"/>
        </dgm:presLayoutVars>
      </dgm:prSet>
      <dgm:spPr/>
    </dgm:pt>
    <dgm:pt modelId="{2CD9C231-4ADE-47F6-9342-251CA5C36991}" type="pres">
      <dgm:prSet presAssocID="{E17EC8C7-10A8-4AE8-A196-9A97E3C2ADE5}" presName="upArrow" presStyleLbl="node1" presStyleIdx="1" presStyleCnt="2"/>
      <dgm:spPr/>
    </dgm:pt>
    <dgm:pt modelId="{2BA28FE5-795D-4DFD-8549-FCF6222F5143}" type="pres">
      <dgm:prSet presAssocID="{E17EC8C7-10A8-4AE8-A196-9A97E3C2ADE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1C4A121-D7BE-4C82-B4CB-2234F209F04F}" srcId="{04FDB2B3-B001-4A7B-B46F-E2E93CCD2A85}" destId="{E17EC8C7-10A8-4AE8-A196-9A97E3C2ADE5}" srcOrd="1" destOrd="0" parTransId="{616A792E-73BE-4A38-80A4-E1A643A39112}" sibTransId="{ED711527-E32D-487B-80A4-B660D8E53503}"/>
    <dgm:cxn modelId="{E8B0569E-3301-4DDF-AB80-8B0B93534A7E}" srcId="{04FDB2B3-B001-4A7B-B46F-E2E93CCD2A85}" destId="{0A247137-96BD-43C2-AAD9-6CF6383956CD}" srcOrd="0" destOrd="0" parTransId="{83AF0DA0-BC89-4799-9FF2-685A29DEF91E}" sibTransId="{CD1E64AB-1892-48CE-8036-2E450846100D}"/>
    <dgm:cxn modelId="{11E255CB-6EA3-49D8-A5A1-77294EC91E82}" type="presOf" srcId="{04FDB2B3-B001-4A7B-B46F-E2E93CCD2A85}" destId="{2AD7D325-0CE2-437B-BCBF-A5034B6728E3}" srcOrd="0" destOrd="0" presId="urn:microsoft.com/office/officeart/2005/8/layout/arrow3"/>
    <dgm:cxn modelId="{6D64343C-728B-4BC9-85D1-87664B3499FB}" type="presOf" srcId="{E17EC8C7-10A8-4AE8-A196-9A97E3C2ADE5}" destId="{2BA28FE5-795D-4DFD-8549-FCF6222F5143}" srcOrd="0" destOrd="0" presId="urn:microsoft.com/office/officeart/2005/8/layout/arrow3"/>
    <dgm:cxn modelId="{7B11BB0B-7A94-4704-90B0-099B5A8FB342}" type="presOf" srcId="{0A247137-96BD-43C2-AAD9-6CF6383956CD}" destId="{E5396026-07E4-4CEB-ABBA-DCA87AE2BCCB}" srcOrd="0" destOrd="0" presId="urn:microsoft.com/office/officeart/2005/8/layout/arrow3"/>
    <dgm:cxn modelId="{0020CD05-3DAE-4F0D-86F0-3C934FD68615}" type="presParOf" srcId="{2AD7D325-0CE2-437B-BCBF-A5034B6728E3}" destId="{01E3AFCD-0B32-49FA-9E5C-5F77A1C9FBDB}" srcOrd="0" destOrd="0" presId="urn:microsoft.com/office/officeart/2005/8/layout/arrow3"/>
    <dgm:cxn modelId="{0CA154A9-BB80-4689-8BC4-7628EC3BD0D5}" type="presParOf" srcId="{2AD7D325-0CE2-437B-BCBF-A5034B6728E3}" destId="{41E20A4C-6FA4-40B5-8496-E93B34141FD8}" srcOrd="1" destOrd="0" presId="urn:microsoft.com/office/officeart/2005/8/layout/arrow3"/>
    <dgm:cxn modelId="{724ABAA4-58C3-4A5F-A7B0-474B115024A5}" type="presParOf" srcId="{2AD7D325-0CE2-437B-BCBF-A5034B6728E3}" destId="{E5396026-07E4-4CEB-ABBA-DCA87AE2BCCB}" srcOrd="2" destOrd="0" presId="urn:microsoft.com/office/officeart/2005/8/layout/arrow3"/>
    <dgm:cxn modelId="{05755CCA-C017-4AA7-A6CF-8D62B422637F}" type="presParOf" srcId="{2AD7D325-0CE2-437B-BCBF-A5034B6728E3}" destId="{2CD9C231-4ADE-47F6-9342-251CA5C36991}" srcOrd="3" destOrd="0" presId="urn:microsoft.com/office/officeart/2005/8/layout/arrow3"/>
    <dgm:cxn modelId="{7B5E1973-E266-47A1-977E-AF9432CEF816}" type="presParOf" srcId="{2AD7D325-0CE2-437B-BCBF-A5034B6728E3}" destId="{2BA28FE5-795D-4DFD-8549-FCF6222F514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3AFCD-0B32-49FA-9E5C-5F77A1C9FBDB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20A4C-6FA4-40B5-8496-E93B34141FD8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96026-07E4-4CEB-ABBA-DCA87AE2BCCB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Соціальні проблеми</a:t>
          </a:r>
          <a:endParaRPr lang="uk-UA" sz="3800" kern="1200" dirty="0"/>
        </a:p>
      </dsp:txBody>
      <dsp:txXfrm>
        <a:off x="4361687" y="0"/>
        <a:ext cx="2633472" cy="1900904"/>
      </dsp:txXfrm>
    </dsp:sp>
    <dsp:sp modelId="{2CD9C231-4ADE-47F6-9342-251CA5C36991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28FE5-795D-4DFD-8549-FCF6222F5143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Освіта </a:t>
          </a:r>
          <a:endParaRPr lang="uk-UA" sz="3800" kern="1200" dirty="0"/>
        </a:p>
      </dsp:txBody>
      <dsp:txXfrm>
        <a:off x="1234440" y="2625058"/>
        <a:ext cx="2633472" cy="190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5ACEA-B55F-41D3-BEAF-BD09702BE149}" type="datetimeFigureOut">
              <a:rPr lang="uk-UA" smtClean="0"/>
              <a:t>04.10.2015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ED2CD-F8B3-4EFC-BF45-B10EABEA16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ED2CD-F8B3-4EFC-BF45-B10EABEA16A3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0DC6B-43BF-4850-A59B-CD058CBE80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85B47-C857-4BF9-82FF-7A0749E478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63998-B49D-41BF-BA62-C064C59BA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4BAB-5FC7-49C6-9A42-E0B66EEA3F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88A61-A86F-449E-B2F4-C34D1A064F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5FCF-CC68-46E3-AFE2-73C714CCE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F577B-EEE6-4E02-9E5C-6623B9CEE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4063-41CA-4238-A3F6-B5A6A16AE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C88D-0355-4425-941A-1C0E7C1D09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A9C1-03AB-4686-B3C7-B5F1C85F29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3522A-161F-43D7-B343-0D2701573F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9A9096-E3EE-46B6-AE05-26EF98F40C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68413"/>
            <a:ext cx="8785225" cy="1231893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Виконання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Стратегії захисту та інтеграції ромської національної меншини: пошук кращих практик в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освіті. </a:t>
            </a:r>
            <a:r>
              <a:rPr lang="uk-UA" sz="1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Навчальний семінар для представників департаментів освіти і науки обласних державних адміністрацій та ромських громадських організацій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2565400"/>
            <a:ext cx="7143800" cy="3743325"/>
          </a:xfrm>
        </p:spPr>
        <p:txBody>
          <a:bodyPr/>
          <a:lstStyle/>
          <a:p>
            <a:pPr algn="ctr"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uk-UA" b="1" dirty="0" smtClean="0">
                <a:solidFill>
                  <a:srgbClr val="800000"/>
                </a:solidFill>
              </a:rPr>
              <a:t>ЗОБФ «Благо»: дошкільна підготовка і ранній творчий розвиток ромських дітей</a:t>
            </a:r>
          </a:p>
          <a:p>
            <a:pPr algn="ctr">
              <a:buFontTx/>
              <a:buNone/>
            </a:pPr>
            <a:endParaRPr lang="uk-UA" b="1" dirty="0">
              <a:solidFill>
                <a:srgbClr val="800000"/>
              </a:solidFill>
            </a:endParaRPr>
          </a:p>
          <a:p>
            <a:pPr algn="r">
              <a:buFontTx/>
              <a:buNone/>
            </a:pPr>
            <a:r>
              <a:rPr lang="uk-UA" sz="2400" b="1" dirty="0" smtClean="0"/>
              <a:t>Е.</a:t>
            </a:r>
            <a:r>
              <a:rPr lang="uk-UA" sz="2400" b="1" dirty="0" err="1" smtClean="0"/>
              <a:t>Кулчар</a:t>
            </a:r>
            <a:r>
              <a:rPr lang="uk-UA" sz="2400" b="1" dirty="0" smtClean="0"/>
              <a:t>,</a:t>
            </a:r>
          </a:p>
          <a:p>
            <a:pPr algn="r">
              <a:buFontTx/>
              <a:buNone/>
            </a:pPr>
            <a:r>
              <a:rPr lang="uk-UA" sz="2400" b="1" dirty="0" smtClean="0"/>
              <a:t>15-16.10.2015 р., </a:t>
            </a:r>
            <a:r>
              <a:rPr lang="uk-UA" sz="2400" b="1" dirty="0" err="1" smtClean="0"/>
              <a:t>м.Київ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800000"/>
                </a:solidFill>
              </a:rPr>
              <a:t>ЗОБФ “ Благо ”</a:t>
            </a:r>
            <a:endParaRPr lang="uk-UA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3643338"/>
          </a:xfrm>
        </p:spPr>
        <p:txBody>
          <a:bodyPr/>
          <a:lstStyle/>
          <a:p>
            <a:pPr lvl="0"/>
            <a:r>
              <a:rPr lang="uk-UA" dirty="0" smtClean="0">
                <a:solidFill>
                  <a:schemeClr val="tx1"/>
                </a:solidFill>
                <a:ea typeface="+mn-ea"/>
                <a:cs typeface="+mn-cs"/>
              </a:rPr>
              <a:t>2013 рік – </a:t>
            </a:r>
            <a:r>
              <a:rPr lang="uk-UA" dirty="0" smtClean="0"/>
              <a:t>Ромський</a:t>
            </a:r>
            <a:r>
              <a:rPr lang="uk-UA" b="1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uk-UA" b="1" dirty="0">
                <a:solidFill>
                  <a:schemeClr val="tx1"/>
                </a:solidFill>
                <a:ea typeface="+mn-ea"/>
                <a:cs typeface="+mn-cs"/>
              </a:rPr>
              <a:t>соціальний </a:t>
            </a:r>
            <a:r>
              <a:rPr lang="uk-UA" b="1" dirty="0" smtClean="0">
                <a:solidFill>
                  <a:schemeClr val="tx1"/>
                </a:solidFill>
                <a:ea typeface="+mn-ea"/>
                <a:cs typeface="+mn-cs"/>
              </a:rPr>
              <a:t>центр</a:t>
            </a:r>
            <a:endParaRPr lang="uk-UA" dirty="0">
              <a:solidFill>
                <a:schemeClr val="tx1"/>
              </a:solidFill>
              <a:ea typeface="+mn-ea"/>
              <a:cs typeface="+mn-cs"/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  <a:ea typeface="+mn-ea"/>
                <a:cs typeface="+mn-cs"/>
              </a:rPr>
              <a:t>2014 рік – Ромський </a:t>
            </a:r>
            <a:r>
              <a:rPr lang="uk-UA" dirty="0">
                <a:solidFill>
                  <a:schemeClr val="tx1"/>
                </a:solidFill>
                <a:ea typeface="+mn-ea"/>
                <a:cs typeface="+mn-cs"/>
              </a:rPr>
              <a:t>центр розвитку дітей раннього віку: </a:t>
            </a:r>
            <a:r>
              <a:rPr lang="uk-UA" b="1" dirty="0">
                <a:solidFill>
                  <a:schemeClr val="tx1"/>
                </a:solidFill>
                <a:ea typeface="+mn-ea"/>
                <a:cs typeface="+mn-cs"/>
              </a:rPr>
              <a:t>підготовка до </a:t>
            </a:r>
            <a:r>
              <a:rPr lang="uk-UA" b="1" dirty="0" smtClean="0">
                <a:solidFill>
                  <a:schemeClr val="tx1"/>
                </a:solidFill>
                <a:ea typeface="+mn-ea"/>
                <a:cs typeface="+mn-cs"/>
              </a:rPr>
              <a:t>школи </a:t>
            </a:r>
          </a:p>
          <a:p>
            <a:pPr lvl="0"/>
            <a:r>
              <a:rPr lang="uk-UA" dirty="0" smtClean="0"/>
              <a:t>2015 рік – </a:t>
            </a:r>
            <a:r>
              <a:rPr lang="uk-UA" b="1" dirty="0"/>
              <a:t> </a:t>
            </a:r>
            <a:r>
              <a:rPr lang="uk-UA" dirty="0" smtClean="0"/>
              <a:t>Ромський центр </a:t>
            </a:r>
            <a:r>
              <a:rPr lang="uk-UA" b="1" dirty="0" smtClean="0"/>
              <a:t>раннього творчого розвитку дітей</a:t>
            </a:r>
            <a:endParaRPr lang="uk-UA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800000"/>
                </a:solidFill>
              </a:rPr>
              <a:t>Ромський центр</a:t>
            </a:r>
            <a:endParaRPr lang="uk-UA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4572027" cy="25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507999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3000276" cy="53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192" y="24996828"/>
            <a:ext cx="29075266" cy="1635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23704" t="19506" r="1083" b="5533"/>
          <a:stretch>
            <a:fillRect/>
          </a:stretch>
        </p:blipFill>
        <p:spPr bwMode="auto">
          <a:xfrm>
            <a:off x="0" y="1357298"/>
            <a:ext cx="47148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990" y="1428736"/>
            <a:ext cx="4199010" cy="236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r="15727"/>
          <a:stretch>
            <a:fillRect/>
          </a:stretch>
        </p:blipFill>
        <p:spPr bwMode="auto">
          <a:xfrm>
            <a:off x="4755893" y="3929042"/>
            <a:ext cx="438810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 l="3278" t="2914" r="1" b="9654"/>
          <a:stretch>
            <a:fillRect/>
          </a:stretch>
        </p:blipFill>
        <p:spPr bwMode="auto">
          <a:xfrm>
            <a:off x="0" y="4282640"/>
            <a:ext cx="4643438" cy="236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Ромський 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центр розвитку дітей раннього віку: </a:t>
            </a:r>
            <a:r>
              <a:rPr lang="uk-UA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підготовка до 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школи</a:t>
            </a:r>
            <a:endParaRPr lang="uk-UA" sz="2800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7189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12828" r="-57"/>
          <a:stretch>
            <a:fillRect/>
          </a:stretch>
        </p:blipFill>
        <p:spPr bwMode="auto">
          <a:xfrm>
            <a:off x="0" y="1285860"/>
            <a:ext cx="3714744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6980"/>
          <a:stretch>
            <a:fillRect/>
          </a:stretch>
        </p:blipFill>
        <p:spPr bwMode="auto">
          <a:xfrm>
            <a:off x="0" y="3787777"/>
            <a:ext cx="3807911" cy="30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l="6452" t="10906" r="4454" b="4689"/>
          <a:stretch>
            <a:fillRect/>
          </a:stretch>
        </p:blipFill>
        <p:spPr bwMode="auto">
          <a:xfrm>
            <a:off x="3915797" y="1285860"/>
            <a:ext cx="522820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5214950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800000"/>
                </a:solidFill>
              </a:rPr>
              <a:t>Працюють психологи: тестування</a:t>
            </a:r>
            <a:endParaRPr lang="uk-UA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Показники рівня готовності до навчання у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школі*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3" y="2179320"/>
          <a:ext cx="8215370" cy="332138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4577"/>
                <a:gridCol w="1002862"/>
                <a:gridCol w="1926096"/>
                <a:gridCol w="1405858"/>
                <a:gridCol w="1665977"/>
              </a:tblGrid>
              <a:tr h="929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Рівень</a:t>
                      </a:r>
                      <a:endParaRPr lang="uk-UA" sz="18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/>
                        <a:t>Вхідне діагностування </a:t>
                      </a:r>
                    </a:p>
                    <a:p>
                      <a:pPr algn="ctr"/>
                      <a:r>
                        <a:rPr lang="uk-UA" sz="1800" kern="1200" dirty="0" smtClean="0"/>
                        <a:t>(</a:t>
                      </a:r>
                      <a:r>
                        <a:rPr lang="hu-HU" sz="1800" kern="1200" dirty="0" smtClean="0"/>
                        <a:t>n</a:t>
                      </a:r>
                      <a:r>
                        <a:rPr lang="uk-UA" sz="1800" kern="1200" dirty="0" smtClean="0"/>
                        <a:t>=22)</a:t>
                      </a:r>
                      <a:endParaRPr lang="uk-UA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/>
                        <a:t>Вихідне діагностування </a:t>
                      </a:r>
                    </a:p>
                    <a:p>
                      <a:pPr algn="ctr"/>
                      <a:r>
                        <a:rPr lang="uk-UA" sz="1800" kern="1200" dirty="0" smtClean="0"/>
                        <a:t>(</a:t>
                      </a:r>
                      <a:r>
                        <a:rPr lang="hu-HU" sz="1800" kern="1200" dirty="0" smtClean="0"/>
                        <a:t>n</a:t>
                      </a:r>
                      <a:r>
                        <a:rPr lang="uk-UA" sz="1800" kern="1200" dirty="0" smtClean="0"/>
                        <a:t>=17)</a:t>
                      </a:r>
                      <a:endParaRPr lang="uk-UA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9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Абс</a:t>
                      </a:r>
                      <a:r>
                        <a:rPr lang="uk-UA" sz="1800" dirty="0"/>
                        <a:t>.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%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Абс</a:t>
                      </a:r>
                      <a:r>
                        <a:rPr lang="uk-UA" sz="1800" dirty="0"/>
                        <a:t>.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%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/>
                        <a:t>Високий</a:t>
                      </a:r>
                      <a:endParaRPr lang="uk-UA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/>
                        <a:t>1</a:t>
                      </a:r>
                      <a:endParaRPr lang="uk-UA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/>
                        <a:t>4,5</a:t>
                      </a:r>
                      <a:endParaRPr lang="uk-UA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1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6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Вище середнього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1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4,5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4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23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Середній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800000"/>
                          </a:solidFill>
                        </a:rPr>
                        <a:t>8</a:t>
                      </a:r>
                      <a:endParaRPr lang="uk-UA" sz="1800" b="1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800000"/>
                          </a:solidFill>
                        </a:rPr>
                        <a:t>36</a:t>
                      </a:r>
                      <a:endParaRPr lang="uk-UA" sz="1800" b="1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6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35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800000"/>
                          </a:solidFill>
                        </a:rPr>
                        <a:t>Нижче середнього</a:t>
                      </a:r>
                      <a:endParaRPr lang="uk-UA" sz="1800" b="1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800000"/>
                          </a:solidFill>
                        </a:rPr>
                        <a:t>9</a:t>
                      </a:r>
                      <a:endParaRPr lang="uk-UA" sz="1800" b="1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800000"/>
                          </a:solidFill>
                        </a:rPr>
                        <a:t>41</a:t>
                      </a:r>
                      <a:endParaRPr lang="uk-UA" sz="1800" b="1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3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</a:rPr>
                        <a:t>18</a:t>
                      </a:r>
                      <a:endParaRPr lang="uk-UA" sz="18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Низький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3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14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3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18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07220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800000"/>
                </a:solidFill>
              </a:rPr>
              <a:t>*За результатами дослідження психологів Центру практичної психології та соціальної роботи управління освіти Ужгородської міської ради</a:t>
            </a:r>
            <a:endParaRPr lang="uk-UA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r="-619" b="15916"/>
          <a:stretch>
            <a:fillRect/>
          </a:stretch>
        </p:blipFill>
        <p:spPr bwMode="auto">
          <a:xfrm>
            <a:off x="4286248" y="3929066"/>
            <a:ext cx="4214810" cy="26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r="13887" b="1588"/>
          <a:stretch>
            <a:fillRect/>
          </a:stretch>
        </p:blipFill>
        <p:spPr bwMode="auto">
          <a:xfrm>
            <a:off x="5072066" y="857232"/>
            <a:ext cx="3357586" cy="2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3807879" cy="28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 l="15801" t="10520" r="9492" b="-756"/>
          <a:stretch>
            <a:fillRect/>
          </a:stretch>
        </p:blipFill>
        <p:spPr bwMode="auto">
          <a:xfrm>
            <a:off x="285720" y="3881137"/>
            <a:ext cx="3286148" cy="29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н_01 - копия (3)">
  <a:themeElements>
    <a:clrScheme name="фон_01 - копия (3)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фон_01 - копия (3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он_01 - копия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фон_01 - копия (3)</Template>
  <TotalTime>1738</TotalTime>
  <Words>140</Words>
  <Application>Microsoft Office PowerPoint</Application>
  <PresentationFormat>Экран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Times New Roman</vt:lpstr>
      <vt:lpstr>Arial</vt:lpstr>
      <vt:lpstr>фон_01 - копия (3)</vt:lpstr>
      <vt:lpstr>  Виконання Стратегії захисту та інтеграції ромської національної меншини: пошук кращих практик в освіті. Навчальний семінар для представників департаментів освіти і науки обласних державних адміністрацій та ромських громадських організацій </vt:lpstr>
      <vt:lpstr>ЗОБФ “ Благо ”</vt:lpstr>
      <vt:lpstr>Ромський центр</vt:lpstr>
      <vt:lpstr>Слайд 4</vt:lpstr>
      <vt:lpstr>Слайд 5</vt:lpstr>
      <vt:lpstr>Ромський центр розвитку дітей раннього віку: підготовка до школи</vt:lpstr>
      <vt:lpstr>Слайд 7</vt:lpstr>
      <vt:lpstr>Показники рівня готовності до навчання у школі*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57</cp:revision>
  <dcterms:created xsi:type="dcterms:W3CDTF">2013-05-09T06:24:15Z</dcterms:created>
  <dcterms:modified xsi:type="dcterms:W3CDTF">2015-10-04T17:29:05Z</dcterms:modified>
</cp:coreProperties>
</file>